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varScale="1">
        <p:scale>
          <a:sx n="24" d="100"/>
          <a:sy n="24" d="100"/>
        </p:scale>
        <p:origin x="151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4/10/2019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18" Type="http://schemas.openxmlformats.org/officeDocument/2006/relationships/image" Target="../media/image12.png"/><Relationship Id="rId26" Type="http://schemas.microsoft.com/office/2007/relationships/hdphoto" Target="../media/hdphoto7.wdp"/><Relationship Id="rId3" Type="http://schemas.openxmlformats.org/officeDocument/2006/relationships/image" Target="../media/image2.png"/><Relationship Id="rId21" Type="http://schemas.microsoft.com/office/2007/relationships/hdphoto" Target="../media/hdphoto6.wdp"/><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image" Target="../media/image13.png"/><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png"/><Relationship Id="rId24" Type="http://schemas.openxmlformats.org/officeDocument/2006/relationships/image" Target="../media/image16.png"/><Relationship Id="rId5" Type="http://schemas.openxmlformats.org/officeDocument/2006/relationships/image" Target="../media/image3.png"/><Relationship Id="rId15" Type="http://schemas.microsoft.com/office/2007/relationships/hdphoto" Target="../media/hdphoto4.wdp"/><Relationship Id="rId23" Type="http://schemas.openxmlformats.org/officeDocument/2006/relationships/image" Target="../media/image15.jpg"/><Relationship Id="rId28" Type="http://schemas.microsoft.com/office/2007/relationships/hdphoto" Target="../media/hdphoto8.wdp"/><Relationship Id="rId10" Type="http://schemas.openxmlformats.org/officeDocument/2006/relationships/image" Target="../media/image50.png"/><Relationship Id="rId19" Type="http://schemas.microsoft.com/office/2007/relationships/hdphoto" Target="../media/hdphoto5.wdp"/><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9.png"/><Relationship Id="rId22" Type="http://schemas.openxmlformats.org/officeDocument/2006/relationships/image" Target="../media/image14.jpg"/><Relationship Id="rId27" Type="http://schemas.openxmlformats.org/officeDocument/2006/relationships/image" Target="../media/image18.png"/><Relationship Id="rId30" Type="http://schemas.microsoft.com/office/2007/relationships/hdphoto" Target="../media/hdphoto9.wdp"/></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7.png"/><Relationship Id="rId18" Type="http://schemas.microsoft.com/office/2007/relationships/hdphoto" Target="../media/hdphoto9.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16.png"/><Relationship Id="rId17" Type="http://schemas.openxmlformats.org/officeDocument/2006/relationships/image" Target="../media/image19.png"/><Relationship Id="rId2" Type="http://schemas.openxmlformats.org/officeDocument/2006/relationships/image" Target="../media/image20.jpe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8.png"/><Relationship Id="rId10" Type="http://schemas.microsoft.com/office/2007/relationships/hdphoto" Target="../media/hdphoto10.wdp"/><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jpeg"/><Relationship Id="rId25" Type="http://schemas.openxmlformats.org/officeDocument/2006/relationships/image" Target="../media/image49.png"/><Relationship Id="rId2" Type="http://schemas.openxmlformats.org/officeDocument/2006/relationships/image" Target="../media/image27.png"/><Relationship Id="rId16" Type="http://schemas.openxmlformats.org/officeDocument/2006/relationships/image" Target="../media/image40.jpe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3.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jp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jpg"/><Relationship Id="rId22" Type="http://schemas.openxmlformats.org/officeDocument/2006/relationships/image" Target="../media/image46.PNG"/><Relationship Id="rId27"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7" name="TextBox 26"/>
              <p:cNvSpPr txBox="1"/>
              <p:nvPr/>
            </p:nvSpPr>
            <p:spPr>
              <a:xfrm>
                <a:off x="789560" y="8589221"/>
                <a:ext cx="12519237" cy="9741000"/>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Spin </a:t>
                </a:r>
                <a:r>
                  <a:rPr lang="en-US" sz="4000" dirty="0" smtClean="0">
                    <a:latin typeface="Times New Roman" panose="02020603050405020304" pitchFamily="18" charset="0"/>
                    <a:cs typeface="Times New Roman" panose="02020603050405020304" pitchFamily="18" charset="0"/>
                  </a:rPr>
                  <a:t>Up</a:t>
                </a:r>
              </a:p>
              <a:p>
                <a:pPr algn="ctr"/>
                <a14:m>
                  <m:oMathPara xmlns:m="http://schemas.openxmlformats.org/officeDocument/2006/math">
                    <m:oMathParaPr>
                      <m:jc m:val="centerGroup"/>
                    </m:oMathParaPr>
                    <m:oMath xmlns:m="http://schemas.openxmlformats.org/officeDocument/2006/math">
                      <m:r>
                        <m:rPr>
                          <m:sty m:val="p"/>
                        </m:rPr>
                        <a:rPr lang="en-US" sz="3200"/>
                        <m:t>P</m:t>
                      </m:r>
                      <m:r>
                        <a:rPr lang="en-US" sz="3200"/>
                        <m:t>=</m:t>
                      </m:r>
                      <m:func>
                        <m:funcPr>
                          <m:ctrlPr>
                            <a:rPr lang="en-US" sz="3200" i="1"/>
                          </m:ctrlPr>
                        </m:funcPr>
                        <m:fName>
                          <m:r>
                            <m:rPr>
                              <m:sty m:val="p"/>
                            </m:rPr>
                            <a:rPr lang="en-US" sz="3200"/>
                            <m:t>tan</m:t>
                          </m:r>
                        </m:fName>
                        <m:e>
                          <m:r>
                            <m:rPr>
                              <m:sty m:val="p"/>
                            </m:rPr>
                            <a:rPr lang="en-US" sz="3200"/>
                            <m:t>h</m:t>
                          </m:r>
                          <m:d>
                            <m:dPr>
                              <m:ctrlPr>
                                <a:rPr lang="en-US" sz="3200" i="1"/>
                              </m:ctrlPr>
                            </m:dPr>
                            <m:e>
                              <m:f>
                                <m:fPr>
                                  <m:ctrlPr>
                                    <a:rPr lang="en-US" sz="3200" i="1"/>
                                  </m:ctrlPr>
                                </m:fPr>
                                <m:num>
                                  <m:r>
                                    <m:rPr>
                                      <m:sty m:val="p"/>
                                    </m:rPr>
                                    <a:rPr lang="en-US" sz="3200"/>
                                    <m:t>μB</m:t>
                                  </m:r>
                                </m:num>
                                <m:den>
                                  <m:r>
                                    <m:rPr>
                                      <m:sty m:val="p"/>
                                    </m:rPr>
                                    <a:rPr lang="en-US" sz="3200"/>
                                    <m:t>kT</m:t>
                                  </m:r>
                                </m:den>
                              </m:f>
                            </m:e>
                          </m:d>
                        </m:e>
                      </m:func>
                    </m:oMath>
                  </m:oMathPara>
                </a14:m>
                <a:endParaRPr lang="en-US" dirty="0" smtClean="0"/>
              </a:p>
              <a:p>
                <a:pPr algn="ctr"/>
                <a:endParaRPr lang="en-US" dirty="0"/>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p:txBody>
          </p:sp>
        </mc:Choice>
        <mc:Fallback>
          <p:sp>
            <p:nvSpPr>
              <p:cNvPr id="27" name="TextBox 26"/>
              <p:cNvSpPr txBox="1">
                <a:spLocks noRot="1" noChangeAspect="1" noMove="1" noResize="1" noEditPoints="1" noAdjustHandles="1" noChangeArrowheads="1" noChangeShapeType="1" noTextEdit="1"/>
              </p:cNvSpPr>
              <p:nvPr/>
            </p:nvSpPr>
            <p:spPr>
              <a:xfrm>
                <a:off x="789560" y="8589221"/>
                <a:ext cx="12519237" cy="9741000"/>
              </a:xfrm>
              <a:prstGeom prst="rect">
                <a:avLst/>
              </a:prstGeom>
              <a:blipFill>
                <a:blip r:embed="rId2"/>
                <a:stretch>
                  <a:fillRect t="-1063"/>
                </a:stretch>
              </a:blipFill>
              <a:ln>
                <a:solidFill>
                  <a:schemeClr val="tx1"/>
                </a:solidFill>
              </a:ln>
            </p:spPr>
            <p:txBody>
              <a:bodyPr/>
              <a:lstStyle/>
              <a:p>
                <a:r>
                  <a:rPr lang="en-US">
                    <a:noFill/>
                  </a:rPr>
                  <a:t> </a:t>
                </a:r>
              </a:p>
            </p:txBody>
          </p:sp>
        </mc:Fallback>
      </mc:AlternateContent>
      <p:sp>
        <p:nvSpPr>
          <p:cNvPr id="5" name="TextBox 4"/>
          <p:cNvSpPr txBox="1"/>
          <p:nvPr/>
        </p:nvSpPr>
        <p:spPr>
          <a:xfrm>
            <a:off x="28898876" y="22294651"/>
            <a:ext cx="14354383" cy="81015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3">
            <a:alphaModFix/>
            <a:biLevel thresh="75000"/>
            <a:extLst>
              <a:ext uri="{BEBA8EAE-BF5A-486C-A8C5-ECC9F3942E4B}">
                <a14:imgProps xmlns:a14="http://schemas.microsoft.com/office/drawing/2010/main">
                  <a14:imgLayer r:embed="rId4">
                    <a14:imgEffect>
                      <a14:sharpenSoften amount="50000"/>
                    </a14:imgEffect>
                  </a14:imgLayer>
                </a14:imgProps>
              </a:ext>
            </a:extLst>
          </a:blip>
          <a:srcRect l="4952" t="19924" r="64249" b="22254"/>
          <a:stretch/>
        </p:blipFill>
        <p:spPr>
          <a:xfrm>
            <a:off x="40432383" y="711768"/>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hqprint">
            <a:biLevel thresh="75000"/>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548578" y="1365856"/>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8">
            <a:extLst>
              <a:ext uri="{BEBA8EAE-BF5A-486C-A8C5-ECC9F3942E4B}">
                <a14:imgProps xmlns:a14="http://schemas.microsoft.com/office/drawing/2010/main">
                  <a14:imgLayer r:embed="rId9">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870244" y="7175834"/>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8898877" y="5071627"/>
                <a:ext cx="14354383" cy="101294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manufactures. Allen Bradley Resistors are Negative Temperature Coefficient resistors, meaning they exhibit an exponential increase in resistance in low temperatures.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10129440"/>
              </a:xfrm>
              <a:prstGeom prst="rect">
                <a:avLst/>
              </a:prstGeom>
              <a:blipFill>
                <a:blip r:embed="rId10"/>
                <a:stretch>
                  <a:fillRect l="-509" t="-1022" r="-1273"/>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320611" y="10698508"/>
            <a:ext cx="5510914" cy="4133186"/>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4027786"/>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82237" y="24027786"/>
            <a:ext cx="6400800" cy="4800600"/>
          </a:xfrm>
          <a:prstGeom prst="rect">
            <a:avLst/>
          </a:prstGeom>
          <a:ln>
            <a:solidFill>
              <a:schemeClr val="tx1"/>
            </a:solidFill>
          </a:ln>
        </p:spPr>
      </p:pic>
      <p:sp>
        <p:nvSpPr>
          <p:cNvPr id="8" name="TextBox 7"/>
          <p:cNvSpPr txBox="1"/>
          <p:nvPr/>
        </p:nvSpPr>
        <p:spPr>
          <a:xfrm>
            <a:off x="28898876" y="15499149"/>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dissipation from a top down viewpoint and Figure (ii) shows a side profile. Thermal analysis was done using SOLIDWORKS.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446555"/>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point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9026101"/>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5" name="Picture 3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68439" y="16742230"/>
            <a:ext cx="5361480" cy="4021110"/>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8" cstate="hqprint">
            <a:extLst>
              <a:ext uri="{BEBA8EAE-BF5A-486C-A8C5-ECC9F3942E4B}">
                <a14:imgProps xmlns:a14="http://schemas.microsoft.com/office/drawing/2010/main">
                  <a14:imgLayer r:embed="rId19">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748978" y="29026101"/>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20">
            <a:extLst>
              <a:ext uri="{BEBA8EAE-BF5A-486C-A8C5-ECC9F3942E4B}">
                <a14:imgProps xmlns:a14="http://schemas.microsoft.com/office/drawing/2010/main">
                  <a14:imgLayer r:embed="rId21">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6266398" y="18678509"/>
            <a:ext cx="6796530" cy="3104322"/>
          </a:xfrm>
          <a:prstGeom prst="rect">
            <a:avLst/>
          </a:prstGeom>
          <a:ln>
            <a:solidFill>
              <a:schemeClr val="tx1"/>
            </a:solidFill>
          </a:ln>
        </p:spPr>
      </p:pic>
      <p:pic>
        <p:nvPicPr>
          <p:cNvPr id="14" name="Picture 1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184372" y="18673726"/>
            <a:ext cx="6796530" cy="3104322"/>
          </a:xfrm>
          <a:prstGeom prst="rect">
            <a:avLst/>
          </a:prstGeom>
          <a:ln>
            <a:solidFill>
              <a:schemeClr val="tx1"/>
            </a:solidFill>
          </a:ln>
        </p:spPr>
      </p:pic>
      <p:pic>
        <p:nvPicPr>
          <p:cNvPr id="32" name="Picture 31"/>
          <p:cNvPicPr/>
          <p:nvPr/>
        </p:nvPicPr>
        <p:blipFill rotWithShape="1">
          <a:blip r:embed="rId24"/>
          <a:srcRect t="-8893" b="-1"/>
          <a:stretch/>
        </p:blipFill>
        <p:spPr>
          <a:xfrm>
            <a:off x="4350167" y="11321114"/>
            <a:ext cx="5002268" cy="4913483"/>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5" cstate="hqprint">
            <a:extLst>
              <a:ext uri="{BEBA8EAE-BF5A-486C-A8C5-ECC9F3942E4B}">
                <a14:imgProps xmlns:a14="http://schemas.microsoft.com/office/drawing/2010/main">
                  <a14:imgLayer r:embed="rId26">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7" cstate="hqprint">
            <a:extLst>
              <a:ext uri="{BEBA8EAE-BF5A-486C-A8C5-ECC9F3942E4B}">
                <a14:imgProps xmlns:a14="http://schemas.microsoft.com/office/drawing/2010/main">
                  <a14:imgLayer r:embed="rId28">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381383" y="26364758"/>
            <a:ext cx="2770280" cy="37133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29" cstate="hqprint">
            <a:extLst>
              <a:ext uri="{BEBA8EAE-BF5A-486C-A8C5-ECC9F3942E4B}">
                <a14:imgProps xmlns:a14="http://schemas.microsoft.com/office/drawing/2010/main">
                  <a14:imgLayer r:embed="rId30">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7792931" y="26172615"/>
            <a:ext cx="4126148" cy="5530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9561" y="21074249"/>
            <a:ext cx="12835164" cy="1938992"/>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r>
              <a:rPr lang="en-US" sz="4000" dirty="0"/>
              <a:t> </a:t>
            </a:r>
          </a:p>
        </p:txBody>
      </p:sp>
      <p:sp>
        <p:nvSpPr>
          <p:cNvPr id="25" name="TextBox 24"/>
          <p:cNvSpPr txBox="1"/>
          <p:nvPr/>
        </p:nvSpPr>
        <p:spPr>
          <a:xfrm>
            <a:off x="591683" y="15468397"/>
            <a:ext cx="12519237"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 </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the Polarized Target Lab was to test polarizable proton rich target material for use in our DNP polarizer (as seen on the left). Secondly, to implement a system to vaporized liquid helium venting from the fridge space (as seen on the right). A deconstruction of the DNP polarizer is seen below. </a:t>
            </a:r>
          </a:p>
        </p:txBody>
      </p:sp>
      <p:sp>
        <p:nvSpPr>
          <p:cNvPr id="31" name="TextBox 30"/>
          <p:cNvSpPr txBox="1"/>
          <p:nvPr/>
        </p:nvSpPr>
        <p:spPr>
          <a:xfrm>
            <a:off x="13624724" y="5574458"/>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1" cy="2000548"/>
          </a:xfrm>
          <a:prstGeom prst="rect">
            <a:avLst/>
          </a:prstGeom>
          <a:noFill/>
          <a:ln>
            <a:solidFill>
              <a:schemeClr val="tx1"/>
            </a:solidFill>
          </a:ln>
        </p:spPr>
        <p:txBody>
          <a:bodyPr wrap="square" rtlCol="0">
            <a:spAutoFit/>
          </a:bodyPr>
          <a:lstStyle/>
          <a:p>
            <a:pPr algn="ctr"/>
            <a:r>
              <a:rPr lang="en-US" sz="4000" dirty="0" smtClean="0">
                <a:latin typeface="Times New Roman" panose="02020603050405020304" pitchFamily="18" charset="0"/>
                <a:cs typeface="Times New Roman" panose="02020603050405020304" pitchFamily="18" charset="0"/>
              </a:rPr>
              <a:t>Reference</a:t>
            </a:r>
          </a:p>
          <a:p>
            <a:pPr algn="ctr"/>
            <a:r>
              <a:rPr lang="en-US" sz="2800" dirty="0" smtClean="0">
                <a:latin typeface="Times New Roman" panose="02020603050405020304" pitchFamily="18" charset="0"/>
                <a:cs typeface="Times New Roman" panose="02020603050405020304" pitchFamily="18" charset="0"/>
              </a:rPr>
              <a:t>Noda</a:t>
            </a:r>
            <a:r>
              <a:rPr lang="en-US" sz="2800" dirty="0">
                <a:latin typeface="Times New Roman" panose="02020603050405020304" pitchFamily="18" charset="0"/>
                <a:cs typeface="Times New Roman" panose="02020603050405020304" pitchFamily="18" charset="0"/>
              </a:rPr>
              <a:t>, Yohei. "Thermosetting polymer for dynamic nuclear polarization:Solidification of an epoxy resin mixture including TEMPO." Elsevier. 09 Dec. 2014. &lt;https://</a:t>
            </a:r>
            <a:r>
              <a:rPr lang="en-US" sz="2800" dirty="0" smtClean="0">
                <a:latin typeface="Times New Roman" panose="02020603050405020304" pitchFamily="18" charset="0"/>
                <a:cs typeface="Times New Roman" panose="02020603050405020304" pitchFamily="18" charset="0"/>
              </a:rPr>
              <a:t>reader.elsevier.comAE/reader/sd/pii/...&gt;.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6269</TotalTime>
  <Words>1505</Words>
  <Application>Microsoft Office PowerPoint</Application>
  <PresentationFormat>Custom</PresentationFormat>
  <Paragraphs>193</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87</cp:revision>
  <dcterms:created xsi:type="dcterms:W3CDTF">2019-03-12T18:14:39Z</dcterms:created>
  <dcterms:modified xsi:type="dcterms:W3CDTF">2019-04-11T01:19:23Z</dcterms:modified>
</cp:coreProperties>
</file>